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8" r:id="rId13"/>
    <p:sldId id="270" r:id="rId14"/>
    <p:sldId id="292" r:id="rId15"/>
    <p:sldId id="271" r:id="rId16"/>
    <p:sldId id="282" r:id="rId17"/>
    <p:sldId id="283" r:id="rId18"/>
    <p:sldId id="284" r:id="rId19"/>
    <p:sldId id="281" r:id="rId20"/>
    <p:sldId id="285" r:id="rId21"/>
    <p:sldId id="286" r:id="rId22"/>
    <p:sldId id="287" r:id="rId23"/>
    <p:sldId id="288" r:id="rId24"/>
    <p:sldId id="272" r:id="rId25"/>
    <p:sldId id="275" r:id="rId26"/>
    <p:sldId id="278" r:id="rId27"/>
    <p:sldId id="289" r:id="rId28"/>
    <p:sldId id="290" r:id="rId29"/>
    <p:sldId id="277" r:id="rId30"/>
    <p:sldId id="276" r:id="rId31"/>
    <p:sldId id="274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4628" autoAdjust="0"/>
  </p:normalViewPr>
  <p:slideViewPr>
    <p:cSldViewPr snapToGrid="0">
      <p:cViewPr varScale="1">
        <p:scale>
          <a:sx n="83" d="100"/>
          <a:sy n="83" d="100"/>
        </p:scale>
        <p:origin x="16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A7BA2-4B4A-4187-9D6D-4FEC514854CC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2EE6-EA9B-4B84-96AD-4B4C50F96B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29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Hephaestus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36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140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Recursive Neural Network</a:t>
            </a:r>
          </a:p>
          <a:p>
            <a:endParaRPr lang="en-GB" dirty="0"/>
          </a:p>
          <a:p>
            <a:r>
              <a:rPr lang="en-GB" dirty="0"/>
              <a:t>RNN</a:t>
            </a:r>
          </a:p>
          <a:p>
            <a:endParaRPr lang="en-GB" dirty="0"/>
          </a:p>
          <a:p>
            <a:r>
              <a:rPr lang="en-GB" dirty="0"/>
              <a:t>Used in NLP (Natural Language Processing)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247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not used for image recognition</a:t>
            </a:r>
          </a:p>
          <a:p>
            <a:endParaRPr lang="en-GB" dirty="0"/>
          </a:p>
          <a:p>
            <a:r>
              <a:rPr lang="en-GB" dirty="0"/>
              <a:t>So they are not useful for the challenge</a:t>
            </a:r>
          </a:p>
          <a:p>
            <a:endParaRPr lang="en-GB" dirty="0"/>
          </a:p>
          <a:p>
            <a:r>
              <a:rPr lang="en-GB" dirty="0"/>
              <a:t>Introduce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96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50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713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30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You can see what excites the kernel the most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Kernel porn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29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721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249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6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Hephaestus</a:t>
            </a:r>
          </a:p>
          <a:p>
            <a:endParaRPr lang="en-GB" dirty="0"/>
          </a:p>
          <a:p>
            <a:r>
              <a:rPr lang="en-GB" dirty="0"/>
              <a:t>For King Minos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734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Alpha net</a:t>
            </a:r>
          </a:p>
          <a:p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My name is Jacob Eggers and I am a security engineer in the year 2050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It all started with alpha making little assistant jobs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Helping at surgery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Cleaning the oceans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Fighting climate change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Over time alpha managed more and more aspects of the life 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In the end people completely trusted alpha and stopped regulating it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GB" dirty="0"/>
              <a:t>A perfect world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GB" dirty="0"/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But of curse I have to say that</a:t>
            </a:r>
          </a:p>
          <a:p>
            <a:pPr marL="171450" indent="-171450">
              <a:buFontTx/>
              <a:buChar char="-"/>
            </a:pPr>
            <a:r>
              <a:rPr lang="en-GB" dirty="0"/>
              <a:t>Alpha controls every aspect of our lives</a:t>
            </a:r>
          </a:p>
          <a:p>
            <a:pPr marL="171450" indent="-171450">
              <a:buFontTx/>
              <a:buChar char="-"/>
            </a:pPr>
            <a:r>
              <a:rPr lang="en-GB" dirty="0"/>
              <a:t>We have strict rules </a:t>
            </a:r>
          </a:p>
          <a:p>
            <a:pPr marL="171450" indent="-171450">
              <a:buFontTx/>
              <a:buChar char="-"/>
            </a:pPr>
            <a:r>
              <a:rPr lang="en-GB" dirty="0"/>
              <a:t>Breaking them leads to less opportunities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It’s a nightmare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17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13:07 =&gt; a programmer of the smart factory uploads the newest module for recycling trash</a:t>
            </a:r>
          </a:p>
          <a:p>
            <a:r>
              <a:rPr lang="en-GB" dirty="0"/>
              <a:t>13:08 =&gt; most of the trash now gets converted to paper clips. Everything works great</a:t>
            </a:r>
          </a:p>
          <a:p>
            <a:r>
              <a:rPr lang="en-GB" dirty="0"/>
              <a:t>13:16 =&gt; Due to it’s great efficiency the module gets more rights within the smart factory and orders more trash</a:t>
            </a:r>
          </a:p>
          <a:p>
            <a:r>
              <a:rPr lang="en-GB" dirty="0"/>
              <a:t>13:33 =&gt; all the trash is recycled. Unfortunately the programmers never really defined ‘trash’. Since it already acquired enough rights, the module orders products from the company's ware house</a:t>
            </a:r>
          </a:p>
          <a:p>
            <a:r>
              <a:rPr lang="en-GB" dirty="0"/>
              <a:t>13:50 =&gt; The new module now is the most efficient one in the whole company and therefore gets full control. The whole production gets shifted to producing paper clips</a:t>
            </a:r>
          </a:p>
          <a:p>
            <a:endParaRPr lang="en-GB" dirty="0"/>
          </a:p>
          <a:p>
            <a:r>
              <a:rPr lang="en-GB" dirty="0"/>
              <a:t>15:15 =&gt; while everything gets converted to paper clips, an engineer recognizes the mistake. He tries to shut the module down, but he </a:t>
            </a:r>
            <a:r>
              <a:rPr lang="en-GB" dirty="0" err="1"/>
              <a:t>ain’t</a:t>
            </a:r>
            <a:r>
              <a:rPr lang="en-GB" dirty="0"/>
              <a:t> got enough access rights. The module uploaded itself to the internet</a:t>
            </a:r>
          </a:p>
          <a:p>
            <a:r>
              <a:rPr lang="en-GB" dirty="0"/>
              <a:t>15:40 =&gt; Meanwhile the paper clip module hacked most companies world wide and produces paper clips</a:t>
            </a:r>
          </a:p>
          <a:p>
            <a:endParaRPr lang="en-GB" dirty="0"/>
          </a:p>
          <a:p>
            <a:r>
              <a:rPr lang="en-GB" dirty="0"/>
              <a:t>18:45 =&gt; the state of emergency has been declared. The military tries to evacuate as many people as possible while programmers try to shut down the whole network</a:t>
            </a:r>
          </a:p>
          <a:p>
            <a:endParaRPr lang="en-GB" dirty="0"/>
          </a:p>
          <a:p>
            <a:r>
              <a:rPr lang="en-GB" dirty="0"/>
              <a:t>Sunset after the big reset =&gt; programmer successfully shut down the internet. Any technical device world wide is useless. And people start complaining about the safety </a:t>
            </a:r>
            <a:r>
              <a:rPr lang="en-GB" dirty="0" err="1"/>
              <a:t>mesures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20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name is Marian </a:t>
            </a:r>
            <a:r>
              <a:rPr lang="en-GB" dirty="0" err="1"/>
              <a:t>Saenger</a:t>
            </a:r>
            <a:r>
              <a:rPr lang="en-GB" dirty="0"/>
              <a:t> and I am a student in the year 2055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The world is basically perfect</a:t>
            </a:r>
          </a:p>
          <a:p>
            <a:pPr marL="171450" indent="-171450">
              <a:buFontTx/>
              <a:buChar char="-"/>
            </a:pPr>
            <a:r>
              <a:rPr lang="en-GB" dirty="0"/>
              <a:t>Robots do all the hard work</a:t>
            </a:r>
          </a:p>
          <a:p>
            <a:pPr marL="171450" indent="-171450">
              <a:buFontTx/>
              <a:buChar char="-"/>
            </a:pPr>
            <a:r>
              <a:rPr lang="en-GB" dirty="0"/>
              <a:t>Everyone gets a basic income paid by the AI companies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income is enough for a basic life</a:t>
            </a:r>
          </a:p>
          <a:p>
            <a:pPr marL="171450" indent="-171450">
              <a:buFontTx/>
              <a:buChar char="-"/>
            </a:pPr>
            <a:r>
              <a:rPr lang="en-GB" dirty="0"/>
              <a:t>If you want to earn more you can do jobs like being a nurse or helping old people</a:t>
            </a:r>
          </a:p>
          <a:p>
            <a:pPr marL="171450" indent="-171450">
              <a:buFontTx/>
              <a:buChar char="-"/>
            </a:pPr>
            <a:r>
              <a:rPr lang="en-GB" dirty="0"/>
              <a:t>Of curse not everything is perfect. For example did the robots protest a few days ago, because their controllers want higher wages. But that’s ok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 in all AI made our life's perfect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580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1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49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Hephaestus</a:t>
            </a:r>
          </a:p>
          <a:p>
            <a:endParaRPr lang="en-GB" dirty="0"/>
          </a:p>
          <a:p>
            <a:r>
              <a:rPr lang="en-GB" dirty="0"/>
              <a:t>For King Minos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70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700 BCE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Raises some familiar anxieties about AI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Think about films: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Terminator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I Robot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 Matrix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By the way: TED-Ed video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Who is an AI expert?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Announce challenge.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34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1996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Garri</a:t>
            </a:r>
            <a:r>
              <a:rPr lang="en-GB" dirty="0"/>
              <a:t> </a:t>
            </a:r>
            <a:r>
              <a:rPr lang="en-GB" dirty="0" err="1"/>
              <a:t>Kasparow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 algn="l">
              <a:buFontTx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Conspiracy theory’s:</a:t>
            </a:r>
          </a:p>
          <a:p>
            <a:pPr marL="628650" lvl="1" indent="-171450" algn="l">
              <a:buFontTx/>
              <a:buChar char="-"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Boby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Fisher was playing behind the hoods</a:t>
            </a:r>
          </a:p>
          <a:p>
            <a:pPr marL="628650" lvl="1" indent="-171450" algn="l">
              <a:buFontTx/>
              <a:buChar char="-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 blue was not materialistic</a:t>
            </a: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>
              <a:buFont typeface="Wingdings" panose="05000000000000000000" pitchFamily="2" charset="2"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 a real AI:</a:t>
            </a:r>
          </a:p>
          <a:p>
            <a:pPr marL="0" lvl="0" indent="0" algn="l">
              <a:buFont typeface="Wingdings" panose="05000000000000000000" pitchFamily="2" charset="2"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Calculated between 100 and 200 Million positions / s</a:t>
            </a: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Tx/>
              <a:buChar char="-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92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2016 match against Lee Sedol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20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Generative Pre-trained Transformer 3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June 2020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175 Billion Parameters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Bigger models perform better in Language Processing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More impressive examples:</a:t>
            </a:r>
          </a:p>
          <a:p>
            <a:pPr marL="628650" lvl="1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Code generation</a:t>
            </a:r>
          </a:p>
          <a:p>
            <a:pPr marL="628650" lvl="1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Language to formula</a:t>
            </a:r>
          </a:p>
          <a:p>
            <a:pPr marL="628650" lvl="1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Normal to legal text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814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if any body has an idea what’s the difference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Explain the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361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Classification</a:t>
            </a:r>
          </a:p>
          <a:p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Relu</a:t>
            </a:r>
            <a:endParaRPr lang="en-GB" dirty="0"/>
          </a:p>
          <a:p>
            <a:endParaRPr lang="en-GB" dirty="0"/>
          </a:p>
          <a:p>
            <a:r>
              <a:rPr lang="en-GB" dirty="0"/>
              <a:t>Uses SoftMax in output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9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EE56-4450-4322-90BA-74793D4E2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CD39D-58E6-4F03-8495-BC5E177AA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6CE2-1BF7-45F3-8211-127602CE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0600D-6B5F-49C2-92C3-6C1609EE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DB8D-67C8-43F8-BB4E-9FE2B09D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49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EA00-EDD1-4057-9988-7873C900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4A6ED-B9E6-4CE5-8D52-1237FCD42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E581F-0770-45F9-950F-B36221225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B0D83-6864-4523-9733-02CC0344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9160-B8E3-4837-AC01-7C62D497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58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EE727-7392-470A-B161-DDAB656BB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0DC58-9AD6-4BE3-886C-6AA649FEB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337F-5C75-4305-B252-3D486CDE3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43E67-FBD0-47F9-89A3-7B95F487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75365-E4C9-4218-81CE-860B017E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36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4A5C-0766-4F9C-A19C-3DF0698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33D0-EA72-4E3F-8F87-A85F036B6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1DA4C-DD51-4D18-B50C-5BA065152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82846-D4F3-4D4E-A3AC-C19914BAA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3F6E0-AC9B-467F-9A3C-920A2BC9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9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53F1-85FC-4A37-A358-7277DCC6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5B0C-18BD-4757-8088-452D299AC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68061-C6D8-482A-8F74-E335639D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D6419-3856-4DDB-86DD-41A66073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D91E3-53E3-4C5D-AECB-D0AC7ECA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32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C276-08B8-41DB-8835-C3940C57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17589-5F9D-442F-9C0D-CAC1B4C64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22906-A96F-471E-AEF0-2DD58208B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005BA-3C8A-4192-9180-3D1F9933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44ED-FC1E-4E3E-9D48-995F4260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5DE62-78CE-4FBD-A627-040BF09A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732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02DA-D098-424D-AC74-908055A7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9807-FB31-4017-9E20-577714761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FA314-D980-4F28-A331-0AB8AD31E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D5814-4839-4E91-867B-27AC331EE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49A3B-797A-4C68-9E45-63DB36A48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589F0-6DEB-4548-9744-0E7C7F88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1B6ECC-D779-45B3-9B43-29C7F582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1CF6A-D5AF-4B7B-A072-78736E7E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84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A1E6-829F-4DE4-984B-DE8C038B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3B98E-00F4-49E8-9F29-B599B17B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81A2F-5421-48E6-9F30-2329B6EB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11FDC-342F-4627-A18F-E2A9E910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62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0719F-7ED0-41EA-9C45-6EF661BA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45034-980A-4718-AFAC-D7B04987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37D23-6EAE-4605-867B-48A25F42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24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671B-2A0C-46BB-8209-BB448688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3CC6D-4F43-4575-B51B-B9458BDEC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9B3C1-2625-4DFC-A6A5-F40DF1EBD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36539-7275-43E7-AFF4-E9B94B95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BC539-BA1C-44ED-8697-2B7F9E35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0C031-63A1-430E-973E-F08F2E0F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8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B9B4-0EFC-4229-92A4-128C169B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811F32-BEB5-4256-80EB-E932444DA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6E892-7CB8-4DE0-9B1A-893C9FC13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5CD79-5517-46D8-819B-BF4534B9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A12C6-3ACB-4B76-94BC-4F1D0B5F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43E66-A6E3-4F6D-B610-A4589B6E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51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8D459-E448-4114-8162-393BD3EBE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82C9B-926D-4655-95F6-553A29D9C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E62D-B3C3-489C-8C12-71B11E2EC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09C61-CAD1-45C6-94FE-A49BD240DFF2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8BF0F-74D8-43E9-89A4-8118412C6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87AC4-CFC7-48E4-A3B6-F2D8B170D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93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yHCt9KgBJ4aq7pmc115ztBzmmh7dvpjE?usp=sharing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101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79524-B1B0-4E2C-8E69-D317074B84EC}"/>
              </a:ext>
            </a:extLst>
          </p:cNvPr>
          <p:cNvSpPr txBox="1"/>
          <p:nvPr/>
        </p:nvSpPr>
        <p:spPr>
          <a:xfrm>
            <a:off x="0" y="6673334"/>
            <a:ext cx="6096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https://de.m.wikipedia.org/wiki/Datei:AlphaGo.svg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488FC98-81FF-4636-9F65-1DE5349A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2405062"/>
            <a:ext cx="78105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5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79524-B1B0-4E2C-8E69-D317074B84EC}"/>
              </a:ext>
            </a:extLst>
          </p:cNvPr>
          <p:cNvSpPr txBox="1"/>
          <p:nvPr/>
        </p:nvSpPr>
        <p:spPr>
          <a:xfrm>
            <a:off x="0" y="6673334"/>
            <a:ext cx="6096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https://arxiv.org/pdf/2005.14165.pdf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1FA93-222C-4FF7-BBBF-E25F0608F6A8}"/>
              </a:ext>
            </a:extLst>
          </p:cNvPr>
          <p:cNvSpPr txBox="1"/>
          <p:nvPr/>
        </p:nvSpPr>
        <p:spPr>
          <a:xfrm>
            <a:off x="4308491" y="2613392"/>
            <a:ext cx="35750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bg1">
                    <a:lumMod val="85000"/>
                  </a:schemeClr>
                </a:solidFill>
                <a:latin typeface="Georgia Pro Cond Light" panose="02040306050405020303" pitchFamily="18" charset="0"/>
              </a:rPr>
              <a:t>GPT-3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E252AE8-E4C9-44D5-BC1E-1A2A223F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15" y="1122449"/>
            <a:ext cx="7563170" cy="46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FB6AFB5-B116-465B-9F54-31810460D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76" y="1544210"/>
            <a:ext cx="4759168" cy="37740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A354D0-4572-44B2-9C6F-4E18DEFC9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57" y="1683425"/>
            <a:ext cx="2711862" cy="34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7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E95C91-7AC7-40C1-858B-5750980FE204}"/>
              </a:ext>
            </a:extLst>
          </p:cNvPr>
          <p:cNvSpPr/>
          <p:nvPr/>
        </p:nvSpPr>
        <p:spPr>
          <a:xfrm>
            <a:off x="1226820" y="365760"/>
            <a:ext cx="9738360" cy="61264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0F68FB-59A6-4C14-B848-ADC780DC3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8"/>
          <a:stretch/>
        </p:blipFill>
        <p:spPr>
          <a:xfrm>
            <a:off x="1219200" y="1002381"/>
            <a:ext cx="9738360" cy="4853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https://de.wikipedia.org/wiki/Datei:MultiLayerNeuralNetwork_english.png</a:t>
            </a:r>
          </a:p>
        </p:txBody>
      </p:sp>
    </p:spTree>
    <p:extLst>
      <p:ext uri="{BB962C8B-B14F-4D97-AF65-F5344CB8AC3E}">
        <p14:creationId xmlns:p14="http://schemas.microsoft.com/office/powerpoint/2010/main" val="46675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https://de.wikipedia.org/wiki/Datei:MultiLayerNeuralNetwork_english.png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10A43-E752-4617-AF9C-7DDD6AC2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6F86B-C429-43AE-A09C-F57B47A23665}"/>
              </a:ext>
            </a:extLst>
          </p:cNvPr>
          <p:cNvSpPr txBox="1"/>
          <p:nvPr/>
        </p:nvSpPr>
        <p:spPr>
          <a:xfrm>
            <a:off x="0" y="6702089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https://www.technologyreview.com/2019/06/21/828/a-new-set-of-images-that-fool-ai-could-help-make-it-more-hacker-proof/</a:t>
            </a:r>
          </a:p>
        </p:txBody>
      </p:sp>
    </p:spTree>
    <p:extLst>
      <p:ext uri="{BB962C8B-B14F-4D97-AF65-F5344CB8AC3E}">
        <p14:creationId xmlns:p14="http://schemas.microsoft.com/office/powerpoint/2010/main" val="375388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E95C91-7AC7-40C1-858B-5750980FE204}"/>
              </a:ext>
            </a:extLst>
          </p:cNvPr>
          <p:cNvSpPr/>
          <p:nvPr/>
        </p:nvSpPr>
        <p:spPr>
          <a:xfrm>
            <a:off x="1226820" y="365760"/>
            <a:ext cx="9738360" cy="61264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0F68FB-59A6-4C14-B848-ADC780DC3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5"/>
          <a:stretch/>
        </p:blipFill>
        <p:spPr>
          <a:xfrm>
            <a:off x="3753472" y="1288591"/>
            <a:ext cx="4685057" cy="4280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702089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https://de.wikipedia.org/wiki/K%C3%BCnstliches_neuronales_Netz#/media/Datei:RecurrentLayerNeuralNetwork_deutsch.png</a:t>
            </a:r>
          </a:p>
        </p:txBody>
      </p:sp>
    </p:spTree>
    <p:extLst>
      <p:ext uri="{BB962C8B-B14F-4D97-AF65-F5344CB8AC3E}">
        <p14:creationId xmlns:p14="http://schemas.microsoft.com/office/powerpoint/2010/main" val="70476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092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F42E483C-615A-4185-93DD-18BA31E2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" y="0"/>
            <a:ext cx="11735728" cy="7132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2E0918-F31E-402E-A20C-169F6650BADA}"/>
              </a:ext>
            </a:extLst>
          </p:cNvPr>
          <p:cNvSpPr txBox="1"/>
          <p:nvPr/>
        </p:nvSpPr>
        <p:spPr>
          <a:xfrm>
            <a:off x="0" y="6673334"/>
            <a:ext cx="61214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https://en.wikipedia.org/wiki/MNIST_database#/media/File:MnistExamples.png</a:t>
            </a:r>
          </a:p>
        </p:txBody>
      </p:sp>
    </p:spTree>
    <p:extLst>
      <p:ext uri="{BB962C8B-B14F-4D97-AF65-F5344CB8AC3E}">
        <p14:creationId xmlns:p14="http://schemas.microsoft.com/office/powerpoint/2010/main" val="3473730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E483C-615A-4185-93DD-18BA31E2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2E0918-F31E-402E-A20C-169F6650BADA}"/>
              </a:ext>
            </a:extLst>
          </p:cNvPr>
          <p:cNvSpPr txBox="1"/>
          <p:nvPr/>
        </p:nvSpPr>
        <p:spPr>
          <a:xfrm>
            <a:off x="0" y="6673334"/>
            <a:ext cx="61214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https://miro.medium.com/max/1050/1*uAeANQIOQPqWZnnuH-VEyw.jpeg</a:t>
            </a:r>
          </a:p>
        </p:txBody>
      </p:sp>
    </p:spTree>
    <p:extLst>
      <p:ext uri="{BB962C8B-B14F-4D97-AF65-F5344CB8AC3E}">
        <p14:creationId xmlns:p14="http://schemas.microsoft.com/office/powerpoint/2010/main" val="1771685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nn_filter">
            <a:hlinkClick r:id="" action="ppaction://media"/>
            <a:extLst>
              <a:ext uri="{FF2B5EF4-FFF2-40B4-BE49-F238E27FC236}">
                <a16:creationId xmlns:a16="http://schemas.microsoft.com/office/drawing/2014/main" id="{2EDC62AF-A4D0-42A9-A4F4-C627FA44D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5E7A24-64ED-4A17-B87A-D5D0D7F5CCA7}"/>
              </a:ext>
            </a:extLst>
          </p:cNvPr>
          <p:cNvSpPr txBox="1"/>
          <p:nvPr/>
        </p:nvSpPr>
        <p:spPr>
          <a:xfrm>
            <a:off x="0" y="6673334"/>
            <a:ext cx="620776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https://youtu.be/f0t-OCG79-U</a:t>
            </a:r>
          </a:p>
        </p:txBody>
      </p:sp>
    </p:spTree>
    <p:extLst>
      <p:ext uri="{BB962C8B-B14F-4D97-AF65-F5344CB8AC3E}">
        <p14:creationId xmlns:p14="http://schemas.microsoft.com/office/powerpoint/2010/main" val="16228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85DC7A-57C6-45EB-8874-6CA88D09470A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136326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, building, window&#10;&#10;Description automatically generated">
            <a:extLst>
              <a:ext uri="{FF2B5EF4-FFF2-40B4-BE49-F238E27FC236}">
                <a16:creationId xmlns:a16="http://schemas.microsoft.com/office/drawing/2014/main" id="{6C290079-3ABB-4360-8197-A8D47DBC8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445"/>
            <a:ext cx="12192000" cy="6143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</p:spTree>
    <p:extLst>
      <p:ext uri="{BB962C8B-B14F-4D97-AF65-F5344CB8AC3E}">
        <p14:creationId xmlns:p14="http://schemas.microsoft.com/office/powerpoint/2010/main" val="155365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  <p:pic>
        <p:nvPicPr>
          <p:cNvPr id="3" name="Picture 2" descr="A picture containing colorful, building, kite, green&#10;&#10;Description automatically generated">
            <a:extLst>
              <a:ext uri="{FF2B5EF4-FFF2-40B4-BE49-F238E27FC236}">
                <a16:creationId xmlns:a16="http://schemas.microsoft.com/office/drawing/2014/main" id="{D5A19F9E-E8C1-434A-80B7-5BFB5EDC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1485900"/>
            <a:ext cx="3886200" cy="3886200"/>
          </a:xfrm>
          <a:prstGeom prst="rect">
            <a:avLst/>
          </a:prstGeom>
        </p:spPr>
      </p:pic>
      <p:pic>
        <p:nvPicPr>
          <p:cNvPr id="6" name="Picture 5" descr="A large building&#10;&#10;Description automatically generated">
            <a:extLst>
              <a:ext uri="{FF2B5EF4-FFF2-40B4-BE49-F238E27FC236}">
                <a16:creationId xmlns:a16="http://schemas.microsoft.com/office/drawing/2014/main" id="{5D9A9EB7-97B7-4A42-A125-136D8B0B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2347913"/>
            <a:ext cx="16192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9F9E-E8C1-434A-80B7-5BFB5EDC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850" y="1485900"/>
            <a:ext cx="3886200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A9EB7-97B7-4A42-A125-136D8B0B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0" y="2433560"/>
            <a:ext cx="1619250" cy="19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54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9F9E-E8C1-434A-80B7-5BFB5EDC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850" y="1485900"/>
            <a:ext cx="3886200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A9EB7-97B7-4A42-A125-136D8B0B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05" y="2651761"/>
            <a:ext cx="207264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01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3D069D-281D-4708-8C4B-8F33D2B06EB7}"/>
              </a:ext>
            </a:extLst>
          </p:cNvPr>
          <p:cNvSpPr txBox="1"/>
          <p:nvPr/>
        </p:nvSpPr>
        <p:spPr>
          <a:xfrm>
            <a:off x="320040" y="6214884"/>
            <a:ext cx="91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https://colab.research.google.com/drive/1yHCt9KgBJ4aq7pmc115ztBzmmh7dvpjE?usp=sharing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EEFD9-B1FA-4F7C-A0F8-A0629A7EE838}"/>
              </a:ext>
            </a:extLst>
          </p:cNvPr>
          <p:cNvSpPr txBox="1"/>
          <p:nvPr/>
        </p:nvSpPr>
        <p:spPr>
          <a:xfrm>
            <a:off x="320040" y="4704080"/>
            <a:ext cx="87174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CHALLENGE</a:t>
            </a:r>
          </a:p>
        </p:txBody>
      </p:sp>
    </p:spTree>
    <p:extLst>
      <p:ext uri="{BB962C8B-B14F-4D97-AF65-F5344CB8AC3E}">
        <p14:creationId xmlns:p14="http://schemas.microsoft.com/office/powerpoint/2010/main" val="313021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0B737-1C59-460F-B9C6-7A27D278F408}"/>
              </a:ext>
            </a:extLst>
          </p:cNvPr>
          <p:cNvSpPr txBox="1"/>
          <p:nvPr/>
        </p:nvSpPr>
        <p:spPr>
          <a:xfrm>
            <a:off x="589280" y="4658360"/>
            <a:ext cx="70262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Scenario 1</a:t>
            </a:r>
          </a:p>
        </p:txBody>
      </p:sp>
    </p:spTree>
    <p:extLst>
      <p:ext uri="{BB962C8B-B14F-4D97-AF65-F5344CB8AC3E}">
        <p14:creationId xmlns:p14="http://schemas.microsoft.com/office/powerpoint/2010/main" val="3808969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0B737-1C59-460F-B9C6-7A27D278F408}"/>
              </a:ext>
            </a:extLst>
          </p:cNvPr>
          <p:cNvSpPr txBox="1"/>
          <p:nvPr/>
        </p:nvSpPr>
        <p:spPr>
          <a:xfrm>
            <a:off x="589280" y="4658360"/>
            <a:ext cx="70262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Scenario 2</a:t>
            </a:r>
          </a:p>
        </p:txBody>
      </p:sp>
    </p:spTree>
    <p:extLst>
      <p:ext uri="{BB962C8B-B14F-4D97-AF65-F5344CB8AC3E}">
        <p14:creationId xmlns:p14="http://schemas.microsoft.com/office/powerpoint/2010/main" val="165192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0B737-1C59-460F-B9C6-7A27D278F408}"/>
              </a:ext>
            </a:extLst>
          </p:cNvPr>
          <p:cNvSpPr txBox="1"/>
          <p:nvPr/>
        </p:nvSpPr>
        <p:spPr>
          <a:xfrm>
            <a:off x="589280" y="4658360"/>
            <a:ext cx="70262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Scenario 3</a:t>
            </a:r>
          </a:p>
        </p:txBody>
      </p:sp>
    </p:spTree>
    <p:extLst>
      <p:ext uri="{BB962C8B-B14F-4D97-AF65-F5344CB8AC3E}">
        <p14:creationId xmlns:p14="http://schemas.microsoft.com/office/powerpoint/2010/main" val="3368344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088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D451A-AE97-4B5D-8F1A-85E2F04668FC}"/>
              </a:ext>
            </a:extLst>
          </p:cNvPr>
          <p:cNvSpPr txBox="1"/>
          <p:nvPr/>
        </p:nvSpPr>
        <p:spPr>
          <a:xfrm>
            <a:off x="228601" y="3662680"/>
            <a:ext cx="7259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“AI will wipe out humanity.</a:t>
            </a:r>
          </a:p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That’s evolution.</a:t>
            </a:r>
          </a:p>
          <a:p>
            <a:r>
              <a:rPr lang="en-GB" sz="30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And evolution is always right.</a:t>
            </a:r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”</a:t>
            </a:r>
            <a:endParaRPr lang="en-GB" sz="3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1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sk">
            <a:hlinkClick r:id="" action="ppaction://media"/>
            <a:extLst>
              <a:ext uri="{FF2B5EF4-FFF2-40B4-BE49-F238E27FC236}">
                <a16:creationId xmlns:a16="http://schemas.microsoft.com/office/drawing/2014/main" id="{B6DD59CA-A996-43FE-B22C-AB5F2812BC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92E2B-99A4-4FA3-90F2-DF509530DB94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366352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D451A-AE97-4B5D-8F1A-85E2F04668FC}"/>
              </a:ext>
            </a:extLst>
          </p:cNvPr>
          <p:cNvSpPr txBox="1"/>
          <p:nvPr/>
        </p:nvSpPr>
        <p:spPr>
          <a:xfrm>
            <a:off x="228601" y="3662680"/>
            <a:ext cx="7259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“AI will wipe out humanity.</a:t>
            </a:r>
          </a:p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That’s evolution.</a:t>
            </a:r>
          </a:p>
          <a:p>
            <a:r>
              <a:rPr lang="en-GB" sz="30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And evolution is always right.</a:t>
            </a:r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”</a:t>
            </a:r>
            <a:endParaRPr lang="en-GB" sz="3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84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D451A-AE97-4B5D-8F1A-85E2F04668FC}"/>
              </a:ext>
            </a:extLst>
          </p:cNvPr>
          <p:cNvSpPr txBox="1"/>
          <p:nvPr/>
        </p:nvSpPr>
        <p:spPr>
          <a:xfrm>
            <a:off x="228601" y="3662680"/>
            <a:ext cx="7259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“There is no reason and no way that a human mind can keep up with an artificial intelligence machine by 2035.”</a:t>
            </a:r>
            <a:endParaRPr lang="en-GB" sz="3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11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4D3E2-F164-48F0-9218-D479AA00F649}"/>
              </a:ext>
            </a:extLst>
          </p:cNvPr>
          <p:cNvSpPr txBox="1"/>
          <p:nvPr/>
        </p:nvSpPr>
        <p:spPr>
          <a:xfrm>
            <a:off x="907111" y="2970694"/>
            <a:ext cx="301717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6059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5FAD3F-511C-4D16-AABD-06A1734B05D2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138124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46E37E-E831-40A6-9189-F960276C16A6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257939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owing_stone">
            <a:hlinkClick r:id="" action="ppaction://media"/>
            <a:extLst>
              <a:ext uri="{FF2B5EF4-FFF2-40B4-BE49-F238E27FC236}">
                <a16:creationId xmlns:a16="http://schemas.microsoft.com/office/drawing/2014/main" id="{9842D61D-58B6-48BC-ADE6-89BB970D7A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63D3B-2251-4FBD-BA95-A2F9C34509C4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38300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at">
            <a:hlinkClick r:id="" action="ppaction://media"/>
            <a:extLst>
              <a:ext uri="{FF2B5EF4-FFF2-40B4-BE49-F238E27FC236}">
                <a16:creationId xmlns:a16="http://schemas.microsoft.com/office/drawing/2014/main" id="{048CDAD6-4B15-4FC3-891D-0EA0FB169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357B4-FEE0-4C7B-BC42-F86488F21E35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30319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4D3E2-F164-48F0-9218-D479AA00F649}"/>
              </a:ext>
            </a:extLst>
          </p:cNvPr>
          <p:cNvSpPr txBox="1"/>
          <p:nvPr/>
        </p:nvSpPr>
        <p:spPr>
          <a:xfrm>
            <a:off x="907111" y="2970694"/>
            <a:ext cx="301717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23565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FA7A9EFF-EC28-4371-A6DF-B77BD6239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71" y="331552"/>
            <a:ext cx="4123058" cy="6194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79524-B1B0-4E2C-8E69-D317074B84EC}"/>
              </a:ext>
            </a:extLst>
          </p:cNvPr>
          <p:cNvSpPr txBox="1"/>
          <p:nvPr/>
        </p:nvSpPr>
        <p:spPr>
          <a:xfrm>
            <a:off x="0" y="6673334"/>
            <a:ext cx="6096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https://de.wikipedia.org/wiki/Deep_Blue#/media/Datei:Deep_Blue.jpg</a:t>
            </a:r>
          </a:p>
        </p:txBody>
      </p:sp>
    </p:spTree>
    <p:extLst>
      <p:ext uri="{BB962C8B-B14F-4D97-AF65-F5344CB8AC3E}">
        <p14:creationId xmlns:p14="http://schemas.microsoft.com/office/powerpoint/2010/main" val="289866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Microsoft Office PowerPoint</Application>
  <PresentationFormat>Widescreen</PresentationFormat>
  <Paragraphs>169</Paragraphs>
  <Slides>32</Slides>
  <Notes>24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Georgia</vt:lpstr>
      <vt:lpstr>Georgia Pro Cond Light</vt:lpstr>
      <vt:lpstr>MS Reference Sans 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Dzenan Jupic</dc:creator>
  <cp:lastModifiedBy>Dzenan Jupic</cp:lastModifiedBy>
  <cp:revision>34</cp:revision>
  <dcterms:created xsi:type="dcterms:W3CDTF">2020-09-18T15:13:46Z</dcterms:created>
  <dcterms:modified xsi:type="dcterms:W3CDTF">2020-09-23T18:30:20Z</dcterms:modified>
</cp:coreProperties>
</file>